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6" r:id="rId2"/>
    <p:sldId id="301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7" r:id="rId19"/>
    <p:sldId id="302" r:id="rId20"/>
    <p:sldId id="260" r:id="rId21"/>
    <p:sldId id="268" r:id="rId22"/>
    <p:sldId id="258" r:id="rId23"/>
    <p:sldId id="263" r:id="rId24"/>
    <p:sldId id="261" r:id="rId25"/>
    <p:sldId id="262" r:id="rId26"/>
    <p:sldId id="265" r:id="rId27"/>
    <p:sldId id="267" r:id="rId28"/>
    <p:sldId id="282" r:id="rId29"/>
    <p:sldId id="269" r:id="rId30"/>
    <p:sldId id="272" r:id="rId31"/>
    <p:sldId id="270" r:id="rId32"/>
    <p:sldId id="266" r:id="rId33"/>
    <p:sldId id="273" r:id="rId34"/>
    <p:sldId id="259" r:id="rId35"/>
    <p:sldId id="274" r:id="rId36"/>
    <p:sldId id="275" r:id="rId37"/>
    <p:sldId id="279" r:id="rId38"/>
    <p:sldId id="284" r:id="rId39"/>
    <p:sldId id="2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15</c:v>
                </c:pt>
                <c:pt idx="5">
                  <c:v>45</c:v>
                </c:pt>
                <c:pt idx="6">
                  <c:v>45</c:v>
                </c:pt>
                <c:pt idx="7">
                  <c:v>43</c:v>
                </c:pt>
                <c:pt idx="8">
                  <c:v>53</c:v>
                </c:pt>
                <c:pt idx="9">
                  <c:v>52</c:v>
                </c:pt>
                <c:pt idx="10">
                  <c:v>65</c:v>
                </c:pt>
                <c:pt idx="11">
                  <c:v>76</c:v>
                </c:pt>
                <c:pt idx="12">
                  <c:v>74</c:v>
                </c:pt>
                <c:pt idx="13">
                  <c:v>90</c:v>
                </c:pt>
                <c:pt idx="14">
                  <c:v>92</c:v>
                </c:pt>
                <c:pt idx="15">
                  <c:v>89</c:v>
                </c:pt>
                <c:pt idx="16">
                  <c:v>95</c:v>
                </c:pt>
                <c:pt idx="17">
                  <c:v>150</c:v>
                </c:pt>
                <c:pt idx="18">
                  <c:v>250</c:v>
                </c:pt>
                <c:pt idx="19">
                  <c:v>415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277504"/>
        <c:axId val="355270840"/>
      </c:lineChart>
      <c:catAx>
        <c:axId val="3552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70840"/>
        <c:crosses val="autoZero"/>
        <c:auto val="1"/>
        <c:lblAlgn val="ctr"/>
        <c:lblOffset val="100"/>
        <c:noMultiLvlLbl val="0"/>
      </c:catAx>
      <c:valAx>
        <c:axId val="355270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2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01DD-BA02-48EC-A49E-EEB14D9258B2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428A-134C-4FCE-9C30-2D0E19FA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5A513C-5A9D-4C74-BA9F-3B47D5FC69FC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6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2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9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F722-A93D-44BF-BF3C-F21B74BCF4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F722-A93D-44BF-BF3C-F21B74BCF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F722-A93D-44BF-BF3C-F21B74BCF4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7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BF722-A93D-44BF-BF3C-F21B74BCF4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7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428A-134C-4FCE-9C30-2D0E19FA1A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782E-16FF-4C0A-AB3B-80128EC07721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935A-E5E4-45C9-B8E6-C5A9A1F98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15" y="690665"/>
            <a:ext cx="7632970" cy="1254867"/>
          </a:xfrm>
        </p:spPr>
        <p:txBody>
          <a:bodyPr>
            <a:noAutofit/>
          </a:bodyPr>
          <a:lstStyle/>
          <a:p>
            <a:r>
              <a:rPr lang="en-US" sz="4000" dirty="0"/>
              <a:t>Quantum Computing and </a:t>
            </a:r>
            <a:r>
              <a:rPr lang="en-US" sz="4000" dirty="0" smtClean="0"/>
              <a:t>Blockchain Technologies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268" y="1945532"/>
            <a:ext cx="9144000" cy="444668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Patent Law Perspectives</a:t>
            </a:r>
            <a:endParaRPr lang="en-US" sz="28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880263"/>
            <a:ext cx="9144000" cy="764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</a:rPr>
              <a:t>January</a:t>
            </a:r>
            <a:r>
              <a:rPr lang="en-US" b="1" dirty="0" smtClean="0">
                <a:solidFill>
                  <a:srgbClr val="0070C0"/>
                </a:solidFill>
              </a:rPr>
              <a:t> 24, 2019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Dallas Bar Association – IP Section CLE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396902"/>
            <a:ext cx="9144000" cy="1750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/>
              <a:t>Michael K. Henry, </a:t>
            </a:r>
            <a:r>
              <a:rPr lang="en-US" b="1" dirty="0" smtClean="0"/>
              <a:t>PhD</a:t>
            </a:r>
            <a:r>
              <a:rPr lang="en-US" dirty="0" smtClean="0"/>
              <a:t> </a:t>
            </a:r>
          </a:p>
          <a:p>
            <a:pPr lvl="0"/>
            <a:r>
              <a:rPr lang="en-US" i="1" dirty="0" smtClean="0"/>
              <a:t>Principal</a:t>
            </a:r>
            <a:r>
              <a:rPr lang="en-US" i="1" dirty="0"/>
              <a:t>, Henry Patent Law Firm </a:t>
            </a:r>
            <a:r>
              <a:rPr lang="en-US" i="1" dirty="0" smtClean="0"/>
              <a:t>PLLC</a:t>
            </a:r>
          </a:p>
          <a:p>
            <a:pPr lvl="0"/>
            <a:endParaRPr lang="en-US" i="1" dirty="0"/>
          </a:p>
          <a:p>
            <a:r>
              <a:rPr lang="en-US" b="1" dirty="0"/>
              <a:t>Ozz </a:t>
            </a:r>
            <a:r>
              <a:rPr lang="en-US" b="1" dirty="0" smtClean="0"/>
              <a:t>Siddiq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Chief </a:t>
            </a:r>
            <a:r>
              <a:rPr lang="en-US" i="1" dirty="0"/>
              <a:t>Patent </a:t>
            </a:r>
            <a:r>
              <a:rPr lang="en-US" i="1" dirty="0" smtClean="0"/>
              <a:t>Counsel, </a:t>
            </a:r>
            <a:r>
              <a:rPr lang="en-US" i="1" dirty="0"/>
              <a:t>Lennox </a:t>
            </a:r>
            <a:r>
              <a:rPr lang="en-US" i="1" dirty="0" smtClean="0"/>
              <a:t>International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907" y="5175465"/>
            <a:ext cx="2472465" cy="1031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0" y="4242620"/>
            <a:ext cx="2387172" cy="1074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234" y="4322494"/>
            <a:ext cx="2223153" cy="20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Blockchain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</a:p>
          <a:p>
            <a:pPr lvl="1"/>
            <a:r>
              <a:rPr lang="en-US" dirty="0" err="1" smtClean="0"/>
              <a:t>Blockchains</a:t>
            </a:r>
            <a:r>
              <a:rPr lang="en-US" dirty="0" smtClean="0"/>
              <a:t> use PKI cryptosystems to generate digital signatures</a:t>
            </a:r>
          </a:p>
          <a:p>
            <a:pPr lvl="1"/>
            <a:r>
              <a:rPr lang="en-US" dirty="0" smtClean="0"/>
              <a:t>Contents of a block may also be encrypted, restricting access to certain content to only those who have the proper cryptographic key</a:t>
            </a:r>
          </a:p>
          <a:p>
            <a:r>
              <a:rPr lang="en-US" dirty="0" smtClean="0"/>
              <a:t>The Consensus Algorithm</a:t>
            </a:r>
          </a:p>
          <a:p>
            <a:pPr lvl="1"/>
            <a:r>
              <a:rPr lang="en-US" dirty="0" smtClean="0"/>
              <a:t>Any new block added to the blockchain must be deemed valid by 50% or more of the nodes as part of the proof of work process</a:t>
            </a:r>
          </a:p>
          <a:p>
            <a:r>
              <a:rPr lang="en-US" dirty="0" smtClean="0"/>
              <a:t>The computational power to defeat these security measures does not exist…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Blockchain Used Currently?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industry</a:t>
            </a:r>
          </a:p>
          <a:p>
            <a:r>
              <a:rPr lang="en-US" dirty="0" smtClean="0"/>
              <a:t>Insurance Industry</a:t>
            </a:r>
          </a:p>
          <a:p>
            <a:pPr lvl="1"/>
            <a:r>
              <a:rPr lang="en-US" dirty="0" smtClean="0"/>
              <a:t>IBM, AIG, Standard Chartered Bank implemented an insurance program in blockchain (2017)</a:t>
            </a:r>
          </a:p>
          <a:p>
            <a:pPr lvl="1"/>
            <a:r>
              <a:rPr lang="en-US" dirty="0" smtClean="0"/>
              <a:t>Converted “a </a:t>
            </a:r>
            <a:r>
              <a:rPr lang="en-US" dirty="0"/>
              <a:t>multinational, controlled master policy written in the UK, and three local policies in the US, Singapore and Kenya, into a </a:t>
            </a:r>
            <a:r>
              <a:rPr lang="en-US" dirty="0" smtClean="0"/>
              <a:t>‘smart contract’ </a:t>
            </a:r>
            <a:r>
              <a:rPr lang="en-US" dirty="0"/>
              <a:t>that provides a shared view of policy data and documentation in real-time. This also allows visibility into coverage and premium payment at the local and master level as well as automated notifications to network participants following payment </a:t>
            </a:r>
            <a:r>
              <a:rPr lang="en-US" dirty="0" smtClean="0"/>
              <a:t>events”</a:t>
            </a:r>
          </a:p>
          <a:p>
            <a:pPr lvl="2"/>
            <a:r>
              <a:rPr lang="en-US" sz="1050" dirty="0"/>
              <a:t>https://www.ibm.com/think/fintech/aig-ibm-standard-chartered-deliver-first-multinational-insurance-policy-powered-by-blockchain/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and Lawyers: Smart Contracts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automate performance of parties’ obligations based on the conditions of the contract</a:t>
            </a:r>
          </a:p>
          <a:p>
            <a:r>
              <a:rPr lang="en-US" dirty="0" smtClean="0"/>
              <a:t>Example - User A wants to purchase B’s music. Blockchain can be used to: </a:t>
            </a:r>
          </a:p>
          <a:p>
            <a:pPr lvl="1"/>
            <a:r>
              <a:rPr lang="en-US" dirty="0" smtClean="0"/>
              <a:t>pay for the music</a:t>
            </a:r>
          </a:p>
          <a:p>
            <a:pPr lvl="1"/>
            <a:r>
              <a:rPr lang="en-US" dirty="0" smtClean="0"/>
              <a:t>restrict access to the music to only validated users</a:t>
            </a:r>
          </a:p>
          <a:p>
            <a:pPr lvl="1"/>
            <a:r>
              <a:rPr lang="en-US" dirty="0" smtClean="0"/>
              <a:t>pay out any royalties or licensing fees associated with B’s music </a:t>
            </a:r>
          </a:p>
          <a:p>
            <a:r>
              <a:rPr lang="en-US" dirty="0" smtClean="0"/>
              <a:t>Multiple states passed legislation acknowledging validity of blockchain in a legal context (e.g., Vermont, Nevada, Delaware, Wyoming, Arizona)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and Lawyers: IP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IP generation</a:t>
            </a:r>
          </a:p>
          <a:p>
            <a:pPr lvl="1"/>
            <a:r>
              <a:rPr lang="en-US" dirty="0" smtClean="0"/>
              <a:t>Engineers or scientists can contribute ideas via a blockchain</a:t>
            </a:r>
          </a:p>
          <a:p>
            <a:pPr lvl="1"/>
            <a:r>
              <a:rPr lang="en-US" dirty="0" smtClean="0"/>
              <a:t>Information can be confidential or non-confidential</a:t>
            </a:r>
          </a:p>
          <a:p>
            <a:pPr lvl="1"/>
            <a:r>
              <a:rPr lang="en-US" dirty="0" smtClean="0"/>
              <a:t>Contents and timestamp of the documents cannot be altered</a:t>
            </a:r>
          </a:p>
          <a:p>
            <a:r>
              <a:rPr lang="en-US" dirty="0" smtClean="0"/>
              <a:t>Used for IP transactions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NDAs</a:t>
            </a:r>
          </a:p>
          <a:p>
            <a:pPr lvl="1"/>
            <a:r>
              <a:rPr lang="en-US" dirty="0" smtClean="0"/>
              <a:t>Licensing</a:t>
            </a:r>
          </a:p>
          <a:p>
            <a:pPr lvl="1"/>
            <a:r>
              <a:rPr lang="en-US" dirty="0" smtClean="0"/>
              <a:t>Track chain-of-title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Patent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blockchain technology patentable?</a:t>
            </a:r>
          </a:p>
          <a:p>
            <a:r>
              <a:rPr lang="en-US" dirty="0" smtClean="0"/>
              <a:t>Certain implementations resemble business methods</a:t>
            </a:r>
          </a:p>
          <a:p>
            <a:r>
              <a:rPr lang="en-US" dirty="0" smtClean="0"/>
              <a:t>Examiner will probably argue a blockchain-related application is an abstract idea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Patent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60" y="1371601"/>
            <a:ext cx="3297519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57800" y="4419600"/>
            <a:ext cx="16002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Patent Landscape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Overcoming 101:</a:t>
            </a:r>
          </a:p>
          <a:p>
            <a:pPr lvl="1"/>
            <a:r>
              <a:rPr lang="en-US" dirty="0" smtClean="0"/>
              <a:t>Discuss advantages and improvements over traditional technologies (e.g., databases)</a:t>
            </a:r>
          </a:p>
          <a:p>
            <a:pPr lvl="1"/>
            <a:r>
              <a:rPr lang="en-US" dirty="0" smtClean="0"/>
              <a:t>Discuss improvement of the capability of the system as a whole</a:t>
            </a:r>
          </a:p>
          <a:p>
            <a:pPr lvl="1"/>
            <a:r>
              <a:rPr lang="en-US" dirty="0" smtClean="0"/>
              <a:t>Do not let the Examiner argue solely in the abstract</a:t>
            </a:r>
          </a:p>
          <a:p>
            <a:pPr lvl="1"/>
            <a:r>
              <a:rPr lang="en-US" dirty="0" smtClean="0"/>
              <a:t>Do not focus on results, but rather the structure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Filing the Most Patents?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August 2018 (globally):</a:t>
            </a:r>
          </a:p>
          <a:p>
            <a:pPr lvl="1"/>
            <a:r>
              <a:rPr lang="en-US" dirty="0" smtClean="0"/>
              <a:t>Alibaba (90)</a:t>
            </a:r>
          </a:p>
          <a:p>
            <a:pPr lvl="1"/>
            <a:r>
              <a:rPr lang="en-US" dirty="0" smtClean="0"/>
              <a:t>IBM (89)</a:t>
            </a:r>
          </a:p>
          <a:p>
            <a:pPr lvl="1"/>
            <a:r>
              <a:rPr lang="en-US" dirty="0" smtClean="0"/>
              <a:t>MasterCard (80)</a:t>
            </a:r>
          </a:p>
          <a:p>
            <a:pPr lvl="1"/>
            <a:r>
              <a:rPr lang="en-US" dirty="0" smtClean="0"/>
              <a:t>Bank of America (53)</a:t>
            </a:r>
          </a:p>
          <a:p>
            <a:pPr lvl="1"/>
            <a:r>
              <a:rPr lang="en-US" dirty="0" smtClean="0"/>
              <a:t>People’s Bank of China (44)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83" y="739199"/>
            <a:ext cx="9801361" cy="76584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PART 2: QUANTUM COMPUTING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539842"/>
            <a:ext cx="4156364" cy="187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4109" y="24903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b="1" dirty="0"/>
              <a:t>Michael K. Henry, PhD</a:t>
            </a:r>
            <a:r>
              <a:rPr lang="en-US" sz="2800" dirty="0"/>
              <a:t> </a:t>
            </a:r>
          </a:p>
          <a:p>
            <a:pPr lvl="0" algn="ctr"/>
            <a:r>
              <a:rPr lang="en-US" sz="2800" dirty="0"/>
              <a:t>Principal, Henry Patent Law Firm PLLC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50816" y="2293392"/>
            <a:ext cx="4398818" cy="340083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r>
              <a:rPr lang="en-US" dirty="0" smtClean="0"/>
              <a:t>Who?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State of the Art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 smtClean="0"/>
              <a:t>Interplay with Blockchain</a:t>
            </a:r>
          </a:p>
        </p:txBody>
      </p:sp>
    </p:spTree>
    <p:extLst>
      <p:ext uri="{BB962C8B-B14F-4D97-AF65-F5344CB8AC3E}">
        <p14:creationId xmlns:p14="http://schemas.microsoft.com/office/powerpoint/2010/main" val="8962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83" y="323561"/>
            <a:ext cx="10050743" cy="76584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Quantum Computing: Then and Now</a:t>
            </a:r>
            <a:endParaRPr lang="en-US" b="1" dirty="0"/>
          </a:p>
        </p:txBody>
      </p:sp>
      <p:pic>
        <p:nvPicPr>
          <p:cNvPr id="2050" name="Picture 2" descr="https://assets.bwbx.io/images/users/iqjWHBFdfxIU/iDenxevfsKOA/v1/800x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71" y="1552265"/>
            <a:ext cx="3208058" cy="42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36" y="1635395"/>
            <a:ext cx="3830054" cy="4231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6768" y="5923058"/>
            <a:ext cx="3466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MIT Quantum Computer from 2003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06059" y="5886044"/>
            <a:ext cx="425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Rigetti Computing Quantum Computer from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9426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2209800" y="7588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cs typeface="Arial" charset="0"/>
              </a:rPr>
              <a:t>Part I:</a:t>
            </a:r>
            <a:br>
              <a:rPr lang="en-US" altLang="en-US" dirty="0" smtClean="0">
                <a:cs typeface="Arial" charset="0"/>
              </a:rPr>
            </a:br>
            <a:r>
              <a:rPr lang="en-US" altLang="en-US" dirty="0" smtClean="0">
                <a:cs typeface="Arial" charset="0"/>
              </a:rPr>
              <a:t>Blockchain and the Law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360194" y="3084514"/>
            <a:ext cx="147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1200"/>
              </a:spcBef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AA6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dirty="0">
                <a:solidFill>
                  <a:prstClr val="black"/>
                </a:solidFill>
              </a:rPr>
              <a:t>2019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1" y="3825240"/>
            <a:ext cx="4952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/>
              <a:t>Ozz Siddiq, Chief Patent </a:t>
            </a:r>
            <a:r>
              <a:rPr lang="en-US" altLang="en-US" dirty="0">
                <a:solidFill>
                  <a:prstClr val="black"/>
                </a:solidFill>
              </a:rPr>
              <a:t>Counsel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07" y="4809842"/>
            <a:ext cx="3366032" cy="14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47" y="365125"/>
            <a:ext cx="10936706" cy="7658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Driving Forces Behind Quantum Computing Industry (since </a:t>
            </a:r>
            <a:r>
              <a:rPr lang="en-US" b="1" dirty="0" err="1" smtClean="0"/>
              <a:t>1990s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2945629"/>
            <a:ext cx="4732020" cy="216669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Defeats Almost All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Cryptography </a:t>
            </a:r>
            <a:r>
              <a:rPr lang="en-US" b="1" i="1" dirty="0">
                <a:solidFill>
                  <a:srgbClr val="FF0000"/>
                </a:solidFill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</a:rPr>
              <a:t>Use Today</a:t>
            </a:r>
            <a:r>
              <a:rPr lang="en-US" dirty="0" smtClean="0"/>
              <a:t> – is the entire world’s communication </a:t>
            </a:r>
            <a:r>
              <a:rPr lang="en-US" dirty="0"/>
              <a:t>and </a:t>
            </a:r>
            <a:r>
              <a:rPr lang="en-US" dirty="0" smtClean="0"/>
              <a:t>information infrastructure vulnerable to attack?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 algn="ctr"/>
            <a:endParaRPr lang="en-US" dirty="0"/>
          </a:p>
        </p:txBody>
      </p:sp>
      <p:pic>
        <p:nvPicPr>
          <p:cNvPr id="2052" name="Picture 4" descr="https://www.isara.com/wp-content/uploads/2018/11/Quantum-safe_wor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51" y="2614962"/>
            <a:ext cx="5994332" cy="299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7723" y="5881038"/>
            <a:ext cx="10515600" cy="79300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Massive Computing Power for Other Specific Applications </a:t>
            </a:r>
            <a:r>
              <a:rPr lang="en-US" dirty="0" smtClean="0"/>
              <a:t>– quantum simulation</a:t>
            </a:r>
            <a:r>
              <a:rPr lang="en-US" dirty="0"/>
              <a:t>, </a:t>
            </a:r>
            <a:r>
              <a:rPr lang="en-US" dirty="0" smtClean="0"/>
              <a:t>quantum search</a:t>
            </a:r>
            <a:r>
              <a:rPr lang="en-US" dirty="0"/>
              <a:t>, </a:t>
            </a:r>
            <a:r>
              <a:rPr lang="en-US" dirty="0" smtClean="0"/>
              <a:t>quantum optimization</a:t>
            </a:r>
            <a:r>
              <a:rPr lang="en-US" dirty="0"/>
              <a:t>, etc. </a:t>
            </a:r>
            <a:endParaRPr lang="en-US" b="1" i="1" dirty="0">
              <a:solidFill>
                <a:srgbClr val="7030A0"/>
              </a:solidFill>
            </a:endParaRPr>
          </a:p>
          <a:p>
            <a:pPr lvl="1"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9547" y="1594380"/>
            <a:ext cx="10515600" cy="79300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 large-scale quantum computer </a:t>
            </a:r>
            <a:r>
              <a:rPr lang="en-US" dirty="0" smtClean="0"/>
              <a:t>will perform </a:t>
            </a:r>
            <a:r>
              <a:rPr lang="en-US" b="1" dirty="0" smtClean="0">
                <a:solidFill>
                  <a:srgbClr val="7030A0"/>
                </a:solidFill>
              </a:rPr>
              <a:t>certain important tasks </a:t>
            </a:r>
            <a:r>
              <a:rPr lang="en-US" dirty="0" smtClean="0"/>
              <a:t>more efficiently than any known “classical” computer.</a:t>
            </a:r>
            <a:endParaRPr lang="en-US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9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09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 Couple of Facts You Must Remember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1118937"/>
          </a:xfrm>
        </p:spPr>
        <p:txBody>
          <a:bodyPr>
            <a:normAutofit/>
          </a:bodyPr>
          <a:lstStyle/>
          <a:p>
            <a:r>
              <a:rPr lang="en-US" dirty="0" smtClean="0"/>
              <a:t>The value of quantum computers: they perform </a:t>
            </a:r>
            <a:r>
              <a:rPr lang="en-US" b="1" dirty="0" smtClean="0"/>
              <a:t>certain tasks </a:t>
            </a:r>
            <a:r>
              <a:rPr lang="en-US" dirty="0" smtClean="0"/>
              <a:t>with greater </a:t>
            </a:r>
            <a:r>
              <a:rPr lang="en-US" b="1" dirty="0" smtClean="0"/>
              <a:t>computational efficiently </a:t>
            </a:r>
            <a:r>
              <a:rPr lang="en-US" dirty="0" smtClean="0"/>
              <a:t>than a classical computer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74329"/>
              </p:ext>
            </p:extLst>
          </p:nvPr>
        </p:nvGraphicFramePr>
        <p:xfrm>
          <a:off x="1507107" y="2502563"/>
          <a:ext cx="920549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726"/>
                <a:gridCol w="63887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en-US" sz="2800" dirty="0" smtClean="0"/>
                        <a:t>all tasks!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computers are not better</a:t>
                      </a:r>
                      <a:r>
                        <a:rPr lang="en-US" sz="2000" baseline="0" dirty="0" smtClean="0"/>
                        <a:t> at everything, just certain things like factoring large numbers and other geeky yet valuable stuff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en-US" sz="2800" dirty="0" smtClean="0"/>
                        <a:t>smaller!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near-term value of a quantum computer has nothing to do with the size of the device</a:t>
                      </a:r>
                      <a:r>
                        <a:rPr lang="en-US" sz="2000" baseline="0" dirty="0" smtClean="0"/>
                        <a:t> itself, even though qubits are inherently smaller than classical bits 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dirty="0" smtClean="0"/>
                        <a:t>faster!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Quantum computers are not necessarily “faster” by the conventional measure (flops: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floating point operations per second) 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More efficient – </a:t>
                      </a:r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r>
                        <a:rPr lang="en-US" sz="2800" b="1" dirty="0" smtClean="0"/>
                        <a:t>!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  <a:r>
                        <a:rPr lang="en-US" sz="2000" baseline="0" dirty="0" smtClean="0"/>
                        <a:t> number of “gates” (fundamental computational operations) scales “efficiently” (less than exponentially) with the size of the problem.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42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10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Quantum Computing – Recent US Legislation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1922" y="5646033"/>
            <a:ext cx="8787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Commits </a:t>
            </a:r>
            <a:r>
              <a:rPr lang="en-US" sz="2800" b="1" dirty="0">
                <a:solidFill>
                  <a:srgbClr val="FF0000"/>
                </a:solidFill>
              </a:rPr>
              <a:t>$1.2 billion </a:t>
            </a:r>
            <a:r>
              <a:rPr lang="en-US" sz="2800" b="1" dirty="0" smtClean="0"/>
              <a:t>to research </a:t>
            </a:r>
            <a:r>
              <a:rPr lang="en-US" sz="2800" b="1" dirty="0"/>
              <a:t>through </a:t>
            </a:r>
            <a:r>
              <a:rPr lang="en-US" sz="2800" b="1" dirty="0" smtClean="0"/>
              <a:t>DoE, NSF, </a:t>
            </a:r>
            <a:r>
              <a:rPr lang="en-US" sz="2800" b="1" dirty="0"/>
              <a:t>and the Commerce </a:t>
            </a:r>
            <a:r>
              <a:rPr lang="en-US" sz="2800" b="1" dirty="0" smtClean="0"/>
              <a:t>Dep’t </a:t>
            </a:r>
            <a:r>
              <a:rPr lang="en-US" sz="2800" b="1" dirty="0"/>
              <a:t>over </a:t>
            </a:r>
            <a:r>
              <a:rPr lang="en-US" sz="2800" b="1" dirty="0" smtClean="0"/>
              <a:t>5 years.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3" y="1690689"/>
            <a:ext cx="5396835" cy="3344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5869" y="3280519"/>
            <a:ext cx="4917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The National Quantum Initiative Act leverages the resources and expertise of U.S. government, industry, and academia to create a unified national quantum strategy that ensures the U.S. continues breakthroughs in Quantum Information </a:t>
            </a:r>
            <a:r>
              <a:rPr lang="en-US" dirty="0" smtClean="0"/>
              <a:t>Science.” -- Rep</a:t>
            </a:r>
            <a:r>
              <a:rPr lang="en-US" dirty="0"/>
              <a:t>. Lamar Smith (R-TX), a co-sponsor of the </a:t>
            </a:r>
            <a:r>
              <a:rPr lang="en-US" dirty="0" smtClean="0"/>
              <a:t>bill.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9657" y="1824822"/>
            <a:ext cx="549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National Quantum Initiative Act, December 2018</a:t>
            </a:r>
          </a:p>
        </p:txBody>
      </p:sp>
    </p:spTree>
    <p:extLst>
      <p:ext uri="{BB962C8B-B14F-4D97-AF65-F5344CB8AC3E}">
        <p14:creationId xmlns:p14="http://schemas.microsoft.com/office/powerpoint/2010/main" val="301705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70" y="5251280"/>
            <a:ext cx="2698433" cy="149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3888" y="16678"/>
            <a:ext cx="11603311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Big Tech Companies Developing Quantum Technologies</a:t>
            </a:r>
          </a:p>
        </p:txBody>
      </p:sp>
      <p:pic>
        <p:nvPicPr>
          <p:cNvPr id="1026" name="Picture 2" descr="Image result for inte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9" y="1268928"/>
            <a:ext cx="1893827" cy="12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27" y="3362513"/>
            <a:ext cx="3614782" cy="12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bm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71" y="3202939"/>
            <a:ext cx="3367740" cy="13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rosof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80" y="1405931"/>
            <a:ext cx="4381548" cy="9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lockheed marti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93" y="4937278"/>
            <a:ext cx="3268146" cy="18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orthrop grumma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59" y="5174527"/>
            <a:ext cx="2929520" cy="16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t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3" y="2878013"/>
            <a:ext cx="1649990" cy="16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p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6" y="5150992"/>
            <a:ext cx="1391609" cy="13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raytheon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26" y="1565956"/>
            <a:ext cx="3399849" cy="6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8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24530"/>
            <a:ext cx="11811000" cy="649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4443" y="6558106"/>
            <a:ext cx="8771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CB Insights https</a:t>
            </a:r>
            <a:r>
              <a:rPr lang="en-US" sz="1400" dirty="0"/>
              <a:t>://www.cbinsights.com/research/quantum-computing-fundings-timeline</a:t>
            </a:r>
            <a:r>
              <a:rPr lang="en-US" sz="1400" dirty="0" smtClean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499" y="5976518"/>
            <a:ext cx="120015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1999    2000    2001    2002   2003    2004    2005    2006    2007   2008   2009    2010   2011    2012    2013    </a:t>
            </a:r>
            <a:r>
              <a:rPr lang="en-US" b="1" dirty="0" smtClean="0">
                <a:solidFill>
                  <a:srgbClr val="7030A0"/>
                </a:solidFill>
              </a:rPr>
              <a:t>2014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   2015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" y="3198167"/>
            <a:ext cx="590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“</a:t>
            </a:r>
            <a:r>
              <a:rPr lang="en-US" sz="2400" b="1" dirty="0">
                <a:solidFill>
                  <a:srgbClr val="7030A0"/>
                </a:solidFill>
              </a:rPr>
              <a:t>2014 saw the most activity with 11 rounds</a:t>
            </a:r>
            <a:r>
              <a:rPr lang="en-US" sz="2400" b="1" dirty="0" smtClean="0">
                <a:solidFill>
                  <a:srgbClr val="7030A0"/>
                </a:solidFill>
              </a:rPr>
              <a:t>.”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89" y="341530"/>
            <a:ext cx="115920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Private Equity Funding for Quantum Computing Startups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2311" y="903596"/>
            <a:ext cx="248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2000-2016</a:t>
            </a:r>
          </a:p>
        </p:txBody>
      </p:sp>
    </p:spTree>
    <p:extLst>
      <p:ext uri="{BB962C8B-B14F-4D97-AF65-F5344CB8AC3E}">
        <p14:creationId xmlns:p14="http://schemas.microsoft.com/office/powerpoint/2010/main" val="66695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 orb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1389488"/>
            <a:ext cx="4668982" cy="46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979"/>
            <a:ext cx="10515600" cy="935380"/>
          </a:xfrm>
        </p:spPr>
        <p:txBody>
          <a:bodyPr/>
          <a:lstStyle/>
          <a:p>
            <a:pPr algn="ctr"/>
            <a:r>
              <a:rPr lang="en-US" b="1" dirty="0" smtClean="0"/>
              <a:t>What is Quantum Computing?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2822078"/>
            <a:ext cx="6892636" cy="22169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Computing</a:t>
            </a:r>
            <a:r>
              <a:rPr lang="en-US" dirty="0" smtClean="0"/>
              <a:t> = Processing Information</a:t>
            </a:r>
          </a:p>
          <a:p>
            <a:pPr lvl="1"/>
            <a:r>
              <a:rPr lang="en-US" dirty="0" smtClean="0"/>
              <a:t>What a calculator or microprocessor does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Quantum</a:t>
            </a:r>
            <a:r>
              <a:rPr lang="en-US" dirty="0" smtClean="0"/>
              <a:t> = Atomic and Sub-Atomic States</a:t>
            </a:r>
          </a:p>
          <a:p>
            <a:pPr lvl="1"/>
            <a:r>
              <a:rPr lang="en-US" dirty="0" smtClean="0"/>
              <a:t>The stuff that’s described by quantum mechanics</a:t>
            </a:r>
          </a:p>
          <a:p>
            <a:pPr lvl="1"/>
            <a:r>
              <a:rPr lang="en-US" dirty="0" smtClean="0"/>
              <a:t>Examples: electrons, electronic states, ions, atomic nuclei, photons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7" y="5495455"/>
            <a:ext cx="11554690" cy="954107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Terminology:</a:t>
            </a:r>
            <a:r>
              <a:rPr lang="en-US" sz="2800" dirty="0" smtClean="0"/>
              <a:t> A </a:t>
            </a:r>
            <a:r>
              <a:rPr lang="en-US" sz="2800" dirty="0"/>
              <a:t>quantum computer stores information </a:t>
            </a:r>
            <a:r>
              <a:rPr lang="en-US" sz="2800" dirty="0" smtClean="0"/>
              <a:t>as “qubits” (quantum bits) </a:t>
            </a:r>
            <a:r>
              <a:rPr lang="en-US" sz="2800" dirty="0"/>
              <a:t>and </a:t>
            </a:r>
            <a:r>
              <a:rPr lang="en-US" sz="2800" dirty="0" smtClean="0"/>
              <a:t>applies </a:t>
            </a:r>
            <a:r>
              <a:rPr lang="en-US" sz="2800" dirty="0"/>
              <a:t>“quantum </a:t>
            </a:r>
            <a:r>
              <a:rPr lang="en-US" sz="2800" dirty="0" smtClean="0"/>
              <a:t>algorithms” </a:t>
            </a:r>
            <a:r>
              <a:rPr lang="en-US" sz="2800" dirty="0"/>
              <a:t>to process </a:t>
            </a:r>
            <a:r>
              <a:rPr lang="en-US" sz="2800" dirty="0" smtClean="0"/>
              <a:t>the stored information.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87368" y="1288474"/>
            <a:ext cx="9611227" cy="1077218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Quantum Computing = </a:t>
            </a:r>
            <a:r>
              <a:rPr lang="en-US" sz="3200" dirty="0" smtClean="0"/>
              <a:t>Storing &amp; Processing </a:t>
            </a:r>
            <a:r>
              <a:rPr lang="en-US" sz="3200" dirty="0"/>
              <a:t>Information in Atomic or Sub-Atomic 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399997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a Qubit?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43255" cy="4810702"/>
          </a:xfrm>
        </p:spPr>
        <p:txBody>
          <a:bodyPr>
            <a:normAutofit/>
          </a:bodyPr>
          <a:lstStyle/>
          <a:p>
            <a:r>
              <a:rPr lang="en-US" dirty="0" smtClean="0"/>
              <a:t>Qubit (“Quantum Bit”) = Fundamental unit of quantum information</a:t>
            </a:r>
          </a:p>
          <a:p>
            <a:r>
              <a:rPr lang="en-US" dirty="0" smtClean="0"/>
              <a:t>State of a </a:t>
            </a:r>
            <a:r>
              <a:rPr lang="en-US" b="1" dirty="0" smtClean="0"/>
              <a:t>2-level quantum system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Electron spin states </a:t>
            </a:r>
          </a:p>
          <a:p>
            <a:pPr lvl="1"/>
            <a:r>
              <a:rPr lang="en-US" dirty="0" smtClean="0"/>
              <a:t>Photon polarization states</a:t>
            </a:r>
          </a:p>
          <a:p>
            <a:pPr lvl="1"/>
            <a:r>
              <a:rPr lang="en-US" dirty="0" smtClean="0"/>
              <a:t>SQUID states</a:t>
            </a:r>
          </a:p>
          <a:p>
            <a:r>
              <a:rPr lang="en-US" dirty="0" smtClean="0"/>
              <a:t>Unique properties of qubits </a:t>
            </a:r>
          </a:p>
          <a:p>
            <a:pPr lvl="1"/>
            <a:r>
              <a:rPr lang="en-US" dirty="0" smtClean="0"/>
              <a:t>Can be in a </a:t>
            </a:r>
            <a:r>
              <a:rPr lang="en-US" b="1" dirty="0" smtClean="0"/>
              <a:t>superposition state: </a:t>
            </a:r>
            <a:r>
              <a:rPr lang="en-US" dirty="0" smtClean="0"/>
              <a:t>combination of “0” and “1”</a:t>
            </a:r>
          </a:p>
          <a:p>
            <a:pPr lvl="1"/>
            <a:r>
              <a:rPr lang="en-US" dirty="0" smtClean="0"/>
              <a:t>Multiple qubits can be in an </a:t>
            </a:r>
            <a:r>
              <a:rPr lang="en-US" b="1" dirty="0" smtClean="0"/>
              <a:t>entangled state</a:t>
            </a:r>
            <a:r>
              <a:rPr lang="en-US" dirty="0" smtClean="0"/>
              <a:t>: highly correlated superposition states</a:t>
            </a:r>
          </a:p>
        </p:txBody>
      </p:sp>
      <p:pic>
        <p:nvPicPr>
          <p:cNvPr id="4" name="Picture 2" descr="Image result for bloch 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20" y="1965419"/>
            <a:ext cx="3502025" cy="39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1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094"/>
            <a:ext cx="10515600" cy="777872"/>
          </a:xfrm>
        </p:spPr>
        <p:txBody>
          <a:bodyPr/>
          <a:lstStyle/>
          <a:p>
            <a:pPr algn="ctr"/>
            <a:r>
              <a:rPr lang="en-US" b="1" dirty="0" smtClean="0"/>
              <a:t>How Does Quantum Computing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30358"/>
            <a:ext cx="10515600" cy="296294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“Information is Physical” </a:t>
            </a:r>
            <a:r>
              <a:rPr lang="en-US" dirty="0"/>
              <a:t>– Claude Shannon</a:t>
            </a:r>
          </a:p>
          <a:p>
            <a:r>
              <a:rPr lang="en-US" dirty="0" smtClean="0"/>
              <a:t>Quantum Physics tells us that the </a:t>
            </a:r>
            <a:r>
              <a:rPr lang="en-US" b="1" dirty="0" smtClean="0"/>
              <a:t>natural behavior </a:t>
            </a:r>
            <a:r>
              <a:rPr lang="en-US" dirty="0" smtClean="0"/>
              <a:t>of atomic and sub-atomic systems is </a:t>
            </a:r>
            <a:r>
              <a:rPr lang="en-US" b="1" dirty="0" smtClean="0"/>
              <a:t>astonishingly different </a:t>
            </a:r>
            <a:r>
              <a:rPr lang="en-US" dirty="0" smtClean="0"/>
              <a:t>from the “classical” world that we are familiar with</a:t>
            </a:r>
          </a:p>
          <a:p>
            <a:r>
              <a:rPr lang="en-US" dirty="0" smtClean="0"/>
              <a:t>Quantum Computers work by harnessing that </a:t>
            </a:r>
            <a:r>
              <a:rPr lang="en-US" b="1" dirty="0" smtClean="0"/>
              <a:t>natural behavior </a:t>
            </a:r>
            <a:r>
              <a:rPr lang="en-US" dirty="0" smtClean="0"/>
              <a:t>to store and process information in ways that are </a:t>
            </a:r>
            <a:r>
              <a:rPr lang="en-US" b="1" dirty="0" smtClean="0"/>
              <a:t>astonishingly different </a:t>
            </a:r>
            <a:r>
              <a:rPr lang="en-US" dirty="0" smtClean="0"/>
              <a:t>from the computers that we are familiar with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8300" y="1534276"/>
            <a:ext cx="8915399" cy="169277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“… quantum </a:t>
            </a:r>
            <a:r>
              <a:rPr lang="en-US" sz="3200" dirty="0"/>
              <a:t>computers cannot be explained in simple concrete </a:t>
            </a:r>
            <a:r>
              <a:rPr lang="en-US" sz="3200" dirty="0" smtClean="0"/>
              <a:t>terms”</a:t>
            </a:r>
          </a:p>
          <a:p>
            <a:pPr algn="ctr"/>
            <a:r>
              <a:rPr lang="en-US" sz="2000" dirty="0" smtClean="0"/>
              <a:t>Michael Nielsen </a:t>
            </a:r>
          </a:p>
          <a:p>
            <a:pPr lvl="1" algn="ctr"/>
            <a:r>
              <a:rPr lang="en-US" sz="2000" dirty="0" smtClean="0"/>
              <a:t>(</a:t>
            </a:r>
            <a:r>
              <a:rPr lang="en-US" sz="2000" i="1" dirty="0" smtClean="0"/>
              <a:t>leading educator and author of the authoritative text on Quantum Computing</a:t>
            </a:r>
            <a:r>
              <a:rPr lang="en-US" sz="20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08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093"/>
            <a:ext cx="10515600" cy="978733"/>
          </a:xfrm>
        </p:spPr>
        <p:txBody>
          <a:bodyPr/>
          <a:lstStyle/>
          <a:p>
            <a:pPr algn="ctr"/>
            <a:r>
              <a:rPr lang="en-US" b="1" dirty="0" smtClean="0"/>
              <a:t>Well-Meaning Journalists Often Get It Wrong!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78500"/>
            <a:ext cx="10515600" cy="185604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Quantum computers rely on mysterious, unknown processes (the words “spooky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” or “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weird,” accompanied by a photo of Einstein)</a:t>
            </a:r>
          </a:p>
          <a:p>
            <a:r>
              <a:rPr lang="en-US" b="1" dirty="0">
                <a:solidFill>
                  <a:srgbClr val="00B050"/>
                </a:solidFill>
              </a:rPr>
              <a:t>True</a:t>
            </a:r>
            <a:r>
              <a:rPr lang="en-US" b="1" dirty="0"/>
              <a:t>:</a:t>
            </a:r>
            <a:r>
              <a:rPr lang="en-US" dirty="0"/>
              <a:t> Quantum computers </a:t>
            </a:r>
            <a:r>
              <a:rPr lang="en-US" dirty="0" smtClean="0"/>
              <a:t>rely on quantum mechanics, one of the most successful theories in the history of science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094291"/>
            <a:ext cx="10515600" cy="152174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False: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Quantum computers work by doing massive parallel computing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True</a:t>
            </a:r>
            <a:r>
              <a:rPr lang="en-US" b="1" dirty="0" smtClean="0"/>
              <a:t>:</a:t>
            </a:r>
            <a:r>
              <a:rPr lang="en-US" dirty="0" smtClean="0"/>
              <a:t> Quantum computers work by exploiting interference in massive state spaces (“the power of </a:t>
            </a:r>
            <a:r>
              <a:rPr lang="en-US" dirty="0" err="1" smtClean="0"/>
              <a:t>2</a:t>
            </a:r>
            <a:r>
              <a:rPr lang="en-US" baseline="30000" dirty="0" err="1" smtClean="0"/>
              <a:t>n</a:t>
            </a:r>
            <a:r>
              <a:rPr lang="en-US" dirty="0" smtClean="0"/>
              <a:t> complex numbers working for you”)</a:t>
            </a:r>
          </a:p>
        </p:txBody>
      </p:sp>
    </p:spTree>
    <p:extLst>
      <p:ext uri="{BB962C8B-B14F-4D97-AF65-F5344CB8AC3E}">
        <p14:creationId xmlns:p14="http://schemas.microsoft.com/office/powerpoint/2010/main" val="4235783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Art –</a:t>
            </a:r>
            <a:br>
              <a:rPr lang="en-US" b="1" dirty="0" smtClean="0"/>
            </a:br>
            <a:r>
              <a:rPr lang="en-US" b="1" dirty="0" smtClean="0"/>
              <a:t>Superconducting Circuits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5263" cy="4767680"/>
          </a:xfrm>
        </p:spPr>
        <p:txBody>
          <a:bodyPr>
            <a:normAutofit/>
          </a:bodyPr>
          <a:lstStyle/>
          <a:p>
            <a:r>
              <a:rPr lang="en-US" dirty="0" smtClean="0"/>
              <a:t>Companies*</a:t>
            </a:r>
          </a:p>
          <a:p>
            <a:pPr lvl="1"/>
            <a:r>
              <a:rPr lang="en-US" dirty="0" smtClean="0"/>
              <a:t>Intel: 49 Qubits</a:t>
            </a:r>
          </a:p>
          <a:p>
            <a:pPr lvl="1"/>
            <a:r>
              <a:rPr lang="en-US" dirty="0" smtClean="0"/>
              <a:t>Google: 72 Qubits</a:t>
            </a:r>
          </a:p>
          <a:p>
            <a:pPr lvl="1"/>
            <a:r>
              <a:rPr lang="en-US" dirty="0" smtClean="0"/>
              <a:t>IBM: 50 Qubits</a:t>
            </a:r>
          </a:p>
          <a:p>
            <a:pPr lvl="1"/>
            <a:r>
              <a:rPr lang="en-US" dirty="0" smtClean="0"/>
              <a:t>Rigetti: 19 Qubits</a:t>
            </a:r>
          </a:p>
          <a:p>
            <a:r>
              <a:rPr lang="en-US" dirty="0" smtClean="0"/>
              <a:t>Qubit = State of Resonator Circuit with Josephson Junction (SQUID)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82" name="Picture 10" descr="Image result for rigetti quantum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60" y="87618"/>
            <a:ext cx="5017168" cy="66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rigetti quantu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9" y="4904791"/>
            <a:ext cx="3497346" cy="17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485021" y="5642811"/>
            <a:ext cx="2731168" cy="601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8473" y="6161824"/>
            <a:ext cx="3488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*Source: 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://quantumcomputingreport.com/</a:t>
            </a:r>
          </a:p>
        </p:txBody>
      </p:sp>
    </p:spTree>
    <p:extLst>
      <p:ext uri="{BB962C8B-B14F-4D97-AF65-F5344CB8AC3E}">
        <p14:creationId xmlns:p14="http://schemas.microsoft.com/office/powerpoint/2010/main" val="410605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experience with blockchain patents</a:t>
            </a:r>
          </a:p>
          <a:p>
            <a:r>
              <a:rPr lang="en-US" dirty="0" smtClean="0"/>
              <a:t>What is </a:t>
            </a:r>
            <a:r>
              <a:rPr lang="en-US" dirty="0"/>
              <a:t>b</a:t>
            </a:r>
            <a:r>
              <a:rPr lang="en-US" dirty="0" smtClean="0"/>
              <a:t>lockchain?</a:t>
            </a:r>
          </a:p>
          <a:p>
            <a:r>
              <a:rPr lang="en-US" dirty="0" smtClean="0"/>
              <a:t>Why does it matter to attorneys?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Art – </a:t>
            </a:r>
            <a:br>
              <a:rPr lang="en-US" b="1" dirty="0" smtClean="0"/>
            </a:br>
            <a:r>
              <a:rPr lang="en-US" b="1" dirty="0" smtClean="0"/>
              <a:t>Trapped Ion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7389" cy="4767680"/>
          </a:xfrm>
        </p:spPr>
        <p:txBody>
          <a:bodyPr>
            <a:normAutofit/>
          </a:bodyPr>
          <a:lstStyle/>
          <a:p>
            <a:r>
              <a:rPr lang="en-US" dirty="0" smtClean="0"/>
              <a:t>Companies</a:t>
            </a:r>
          </a:p>
          <a:p>
            <a:pPr lvl="1"/>
            <a:r>
              <a:rPr lang="en-US" dirty="0" err="1" smtClean="0"/>
              <a:t>IonQ</a:t>
            </a:r>
            <a:r>
              <a:rPr lang="en-US" dirty="0" smtClean="0"/>
              <a:t>: 79 qubits* (December 2018)</a:t>
            </a:r>
          </a:p>
          <a:p>
            <a:r>
              <a:rPr lang="en-US" dirty="0" smtClean="0"/>
              <a:t>Qubit: Electron State of Trapped Ion</a:t>
            </a:r>
          </a:p>
          <a:p>
            <a:r>
              <a:rPr lang="en-US" dirty="0" smtClean="0"/>
              <a:t>Similar to Atomic Clocks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IonQ 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47" y="133715"/>
            <a:ext cx="3633453" cy="25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ionq quantu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57" y="2869113"/>
            <a:ext cx="7448383" cy="37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253663" y="1728079"/>
            <a:ext cx="1283410" cy="318080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8473" y="6161824"/>
            <a:ext cx="3488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*Source: 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://quantumcomputingreport.com/</a:t>
            </a:r>
          </a:p>
        </p:txBody>
      </p:sp>
    </p:spTree>
    <p:extLst>
      <p:ext uri="{BB962C8B-B14F-4D97-AF65-F5344CB8AC3E}">
        <p14:creationId xmlns:p14="http://schemas.microsoft.com/office/powerpoint/2010/main" val="3105475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Art – </a:t>
            </a:r>
            <a:br>
              <a:rPr lang="en-US" b="1" dirty="0" smtClean="0"/>
            </a:br>
            <a:r>
              <a:rPr lang="en-US" b="1" dirty="0" smtClean="0"/>
              <a:t>Quantum </a:t>
            </a:r>
            <a:r>
              <a:rPr lang="en-US" b="1" dirty="0" err="1" smtClean="0"/>
              <a:t>Annealers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15853" cy="4767680"/>
          </a:xfrm>
        </p:spPr>
        <p:txBody>
          <a:bodyPr>
            <a:normAutofit/>
          </a:bodyPr>
          <a:lstStyle/>
          <a:p>
            <a:r>
              <a:rPr lang="en-US" dirty="0" smtClean="0"/>
              <a:t>Company:</a:t>
            </a:r>
          </a:p>
          <a:p>
            <a:pPr lvl="1"/>
            <a:r>
              <a:rPr lang="en-US" dirty="0" err="1" smtClean="0"/>
              <a:t>Dwave</a:t>
            </a:r>
            <a:r>
              <a:rPr lang="en-US" dirty="0" smtClean="0"/>
              <a:t>: 2000 qubits*</a:t>
            </a:r>
          </a:p>
          <a:p>
            <a:r>
              <a:rPr lang="en-US" dirty="0" smtClean="0"/>
              <a:t>Superconducting Circuits</a:t>
            </a:r>
          </a:p>
          <a:p>
            <a:r>
              <a:rPr lang="en-US" dirty="0" smtClean="0"/>
              <a:t>NOT Universal – very limited algorithms</a:t>
            </a:r>
          </a:p>
          <a:p>
            <a:r>
              <a:rPr lang="en-US" dirty="0" smtClean="0"/>
              <a:t>Some people don’t believe this is a “real” quantum computer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Image result for rigetti quantum computer 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89" y="3137068"/>
            <a:ext cx="6277413" cy="33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'wave quantu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33" y="94248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473" y="6161824"/>
            <a:ext cx="3488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*Source: 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://quantumcomputingreport.com/</a:t>
            </a:r>
          </a:p>
        </p:txBody>
      </p:sp>
    </p:spTree>
    <p:extLst>
      <p:ext uri="{BB962C8B-B14F-4D97-AF65-F5344CB8AC3E}">
        <p14:creationId xmlns:p14="http://schemas.microsoft.com/office/powerpoint/2010/main" val="3336975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37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Commercial Quantum Computing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731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Today: </a:t>
            </a:r>
            <a:r>
              <a:rPr lang="en-US" sz="3200" dirty="0" smtClean="0"/>
              <a:t>Cloud-Based Computing Service</a:t>
            </a:r>
          </a:p>
          <a:p>
            <a:pPr lvl="1"/>
            <a:r>
              <a:rPr lang="en-US" sz="2800" dirty="0" smtClean="0"/>
              <a:t>IBM’s Quantum Experience</a:t>
            </a:r>
          </a:p>
          <a:p>
            <a:pPr lvl="1"/>
            <a:r>
              <a:rPr lang="en-US" sz="2800" dirty="0" err="1" smtClean="0"/>
              <a:t>Rigetti’s</a:t>
            </a:r>
            <a:r>
              <a:rPr lang="en-US" sz="2800" dirty="0" smtClean="0"/>
              <a:t> Quantum Cloud Service</a:t>
            </a:r>
          </a:p>
          <a:p>
            <a:pPr lvl="1"/>
            <a:r>
              <a:rPr lang="en-US" sz="2800" i="1" dirty="0" smtClean="0"/>
              <a:t>Analogy: Remotely Accessed (Shared Resource) Supercomputers</a:t>
            </a:r>
          </a:p>
          <a:p>
            <a:r>
              <a:rPr lang="en-US" sz="3200" b="1" dirty="0" smtClean="0"/>
              <a:t>Next Five Years: </a:t>
            </a:r>
            <a:r>
              <a:rPr lang="en-US" sz="3200" dirty="0" smtClean="0"/>
              <a:t>Individual Quantum Computers Sold to Industry</a:t>
            </a:r>
          </a:p>
          <a:p>
            <a:pPr lvl="1"/>
            <a:r>
              <a:rPr lang="en-US" sz="2800" dirty="0" err="1" smtClean="0"/>
              <a:t>Dwave’s</a:t>
            </a:r>
            <a:r>
              <a:rPr lang="en-US" sz="2800" dirty="0" smtClean="0"/>
              <a:t> </a:t>
            </a:r>
            <a:r>
              <a:rPr lang="en-US" sz="2800" dirty="0" err="1" smtClean="0"/>
              <a:t>2000Q</a:t>
            </a:r>
            <a:r>
              <a:rPr lang="en-US" sz="2800" dirty="0" smtClean="0"/>
              <a:t> System</a:t>
            </a:r>
          </a:p>
          <a:p>
            <a:pPr lvl="1"/>
            <a:r>
              <a:rPr lang="en-US" sz="2800" i="1" dirty="0" smtClean="0"/>
              <a:t>Analogy: Custom Built (Dedicated Customer) Supercomputers</a:t>
            </a:r>
          </a:p>
          <a:p>
            <a:r>
              <a:rPr lang="en-US" sz="3200" b="1" dirty="0" smtClean="0"/>
              <a:t>At Least 10 Years:</a:t>
            </a:r>
            <a:r>
              <a:rPr lang="en-US" sz="3200" dirty="0" smtClean="0"/>
              <a:t> High-End Commercial Products</a:t>
            </a:r>
          </a:p>
          <a:p>
            <a:pPr lvl="1"/>
            <a:r>
              <a:rPr lang="en-US" sz="2800" i="1" dirty="0" smtClean="0"/>
              <a:t>Analogy: Specialized Co-processors (GPUs)</a:t>
            </a:r>
          </a:p>
          <a:p>
            <a:r>
              <a:rPr lang="en-US" sz="3200" b="1" dirty="0" smtClean="0"/>
              <a:t>Not Even On the Map Yet</a:t>
            </a:r>
            <a:r>
              <a:rPr lang="en-US" sz="3200" dirty="0" smtClean="0"/>
              <a:t>: Consumer Products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9077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Implications for Drafting Patent Applications for Other Technologies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0845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Computer-Implemented Inventions: </a:t>
            </a:r>
          </a:p>
          <a:p>
            <a:pPr lvl="1"/>
            <a:r>
              <a:rPr lang="en-US" dirty="0" smtClean="0"/>
              <a:t>Consider the analogy of a specialized co-processor (Graphics, Crypto) or programmed hardware (FPGA, ASIC)</a:t>
            </a:r>
          </a:p>
          <a:p>
            <a:pPr lvl="1"/>
            <a:r>
              <a:rPr lang="en-US" dirty="0" smtClean="0"/>
              <a:t>Consider the analogy of a supercomputer (IBM, National Labs) or cloud-accessed computing </a:t>
            </a:r>
            <a:r>
              <a:rPr lang="en-US" dirty="0"/>
              <a:t>resource </a:t>
            </a:r>
            <a:r>
              <a:rPr lang="en-US" dirty="0" smtClean="0"/>
              <a:t>(AWS, Server </a:t>
            </a:r>
            <a:r>
              <a:rPr lang="en-US" dirty="0"/>
              <a:t>Clusters)</a:t>
            </a:r>
            <a:endParaRPr lang="en-US" dirty="0" smtClean="0"/>
          </a:p>
          <a:p>
            <a:r>
              <a:rPr lang="en-US" b="1" dirty="0" smtClean="0"/>
              <a:t>Applications for Quantum Computing: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15453" y="4386785"/>
            <a:ext cx="3842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High Powered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Artificial Intelligence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Machine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Optimization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Search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5453" y="5924026"/>
            <a:ext cx="3204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Material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Molecular simulations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4789" y="4406682"/>
            <a:ext cx="3906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Monte Carlo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Weather forecasting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Financial modeling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18752" y="5468511"/>
            <a:ext cx="3906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Cryptography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Quantum-safe PKI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key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Quantum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78296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Quantum Computing – Number of Published Patent Families by Year (1998-2017)</a:t>
            </a:r>
            <a:endParaRPr lang="en-US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79766"/>
              </p:ext>
            </p:extLst>
          </p:nvPr>
        </p:nvGraphicFramePr>
        <p:xfrm>
          <a:off x="1460917" y="1955260"/>
          <a:ext cx="8229599" cy="414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1464" y="6303523"/>
            <a:ext cx="487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According to data published by </a:t>
            </a:r>
            <a:r>
              <a:rPr lang="en-US" sz="1600" i="1" dirty="0" err="1" smtClean="0"/>
              <a:t>Patinformatics</a:t>
            </a:r>
            <a:r>
              <a:rPr lang="en-US" sz="1600" i="1" dirty="0" smtClean="0"/>
              <a:t> Dec. 2017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09317" y="3208681"/>
            <a:ext cx="386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Sharp Increase Starts in 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4980" y="4628807"/>
            <a:ext cx="255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Less than 50 per year through the early </a:t>
            </a:r>
            <a:r>
              <a:rPr lang="en-US" b="1" dirty="0" err="1" smtClean="0">
                <a:solidFill>
                  <a:srgbClr val="FF0000"/>
                </a:solidFill>
              </a:rPr>
              <a:t>2000s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9538" y="1773081"/>
            <a:ext cx="306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 400 in 2017 alone, many more in 2018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90089" y="3766273"/>
            <a:ext cx="1619479" cy="862534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95824" y="5868230"/>
            <a:ext cx="82656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      1999     2001    2003     2005     2007    2009     2011     2013    </a:t>
            </a:r>
            <a:r>
              <a:rPr lang="en-US" sz="2000" b="1" dirty="0" smtClean="0">
                <a:solidFill>
                  <a:srgbClr val="7030A0"/>
                </a:solidFill>
              </a:rPr>
              <a:t>2015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  2017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14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3" y="270696"/>
            <a:ext cx="10515600" cy="1325563"/>
          </a:xfrm>
        </p:spPr>
        <p:txBody>
          <a:bodyPr/>
          <a:lstStyle/>
          <a:p>
            <a:r>
              <a:rPr lang="en-US" b="1" dirty="0" smtClean="0"/>
              <a:t>Patent Eligibility (101) of Quantum Computing</a:t>
            </a:r>
            <a:br>
              <a:rPr lang="en-US" b="1" dirty="0" smtClean="0"/>
            </a:br>
            <a:r>
              <a:rPr lang="en-US" b="1" dirty="0" smtClean="0"/>
              <a:t>Inventions – Abstract Ideas?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1" y="1825625"/>
            <a:ext cx="3300663" cy="4563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No Scrutiny:</a:t>
            </a:r>
          </a:p>
          <a:p>
            <a:r>
              <a:rPr lang="en-US" dirty="0" smtClean="0"/>
              <a:t>Qubit Hardware (circuits, optics)</a:t>
            </a:r>
          </a:p>
          <a:p>
            <a:r>
              <a:rPr lang="en-US" dirty="0" smtClean="0"/>
              <a:t>Control Hardware (signal generators, electronics, optics, lasers)</a:t>
            </a:r>
          </a:p>
          <a:p>
            <a:r>
              <a:rPr lang="en-US" dirty="0" smtClean="0"/>
              <a:t>Quantum Processor Architecture (arrangements of components above)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0778" y="1825625"/>
            <a:ext cx="3300663" cy="364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Light Scrutiny:</a:t>
            </a:r>
          </a:p>
          <a:p>
            <a:r>
              <a:rPr lang="en-US" dirty="0" smtClean="0"/>
              <a:t>Control Methodology (signaling between components)</a:t>
            </a:r>
          </a:p>
          <a:p>
            <a:r>
              <a:rPr lang="en-US" dirty="0" smtClean="0"/>
              <a:t>Optimization Techniques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78516" y="1825625"/>
            <a:ext cx="3284621" cy="4454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Higher Scrutiny:</a:t>
            </a:r>
          </a:p>
          <a:p>
            <a:r>
              <a:rPr lang="en-US" dirty="0" smtClean="0"/>
              <a:t>Quantum Algorithms</a:t>
            </a:r>
          </a:p>
          <a:p>
            <a:r>
              <a:rPr lang="en-US" dirty="0" smtClean="0"/>
              <a:t>Simulation of Quantum Processors</a:t>
            </a:r>
          </a:p>
          <a:p>
            <a:r>
              <a:rPr lang="en-US" dirty="0" smtClean="0"/>
              <a:t>Job Flow and Pipeline Management</a:t>
            </a:r>
          </a:p>
          <a:p>
            <a:r>
              <a:rPr lang="en-US" dirty="0" smtClean="0"/>
              <a:t>Virtual Quantum Machines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11053" y="1732547"/>
            <a:ext cx="0" cy="454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61685" y="1487905"/>
            <a:ext cx="0" cy="454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39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3" y="232777"/>
            <a:ext cx="10515600" cy="1325563"/>
          </a:xfrm>
        </p:spPr>
        <p:txBody>
          <a:bodyPr/>
          <a:lstStyle/>
          <a:p>
            <a:r>
              <a:rPr lang="en-US" b="1" dirty="0" smtClean="0"/>
              <a:t>Novel Problem for Patent Law?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95927" y="1522244"/>
            <a:ext cx="9144000" cy="2308324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3739"/>
                </a:solidFill>
                <a:latin typeface="LatoWeb"/>
              </a:rPr>
              <a:t>“How will it be possible for an inventor to establish </a:t>
            </a:r>
            <a:r>
              <a:rPr lang="en-US" b="1" dirty="0">
                <a:solidFill>
                  <a:srgbClr val="373739"/>
                </a:solidFill>
                <a:latin typeface="LatoWeb"/>
              </a:rPr>
              <a:t>enablement </a:t>
            </a:r>
            <a:r>
              <a:rPr lang="en-US" dirty="0">
                <a:solidFill>
                  <a:srgbClr val="373739"/>
                </a:solidFill>
                <a:latin typeface="LatoWeb"/>
              </a:rPr>
              <a:t>when they themselves cannot observe the inner workings of the quantum black box?” </a:t>
            </a:r>
          </a:p>
          <a:p>
            <a:endParaRPr lang="en-US" dirty="0">
              <a:solidFill>
                <a:srgbClr val="373739"/>
              </a:solidFill>
              <a:latin typeface="LatoWeb"/>
            </a:endParaRPr>
          </a:p>
          <a:p>
            <a:r>
              <a:rPr lang="en-US" dirty="0" smtClean="0">
                <a:solidFill>
                  <a:srgbClr val="373739"/>
                </a:solidFill>
                <a:latin typeface="LatoWeb"/>
              </a:rPr>
              <a:t>“If </a:t>
            </a:r>
            <a:r>
              <a:rPr lang="en-US" dirty="0">
                <a:solidFill>
                  <a:srgbClr val="373739"/>
                </a:solidFill>
                <a:latin typeface="LatoWeb"/>
              </a:rPr>
              <a:t>an inventor has a patent directed to a technique for solving a problem, </a:t>
            </a:r>
            <a:r>
              <a:rPr lang="en-US" b="1" dirty="0">
                <a:solidFill>
                  <a:srgbClr val="373739"/>
                </a:solidFill>
                <a:latin typeface="LatoWeb"/>
              </a:rPr>
              <a:t>how will that inventor know </a:t>
            </a:r>
            <a:r>
              <a:rPr lang="en-US" dirty="0">
                <a:solidFill>
                  <a:srgbClr val="373739"/>
                </a:solidFill>
                <a:latin typeface="LatoWeb"/>
              </a:rPr>
              <a:t>if a competitor’s quantum </a:t>
            </a:r>
            <a:r>
              <a:rPr lang="en-US" dirty="0" smtClean="0">
                <a:solidFill>
                  <a:srgbClr val="373739"/>
                </a:solidFill>
                <a:latin typeface="LatoWeb"/>
              </a:rPr>
              <a:t>computer </a:t>
            </a:r>
            <a:r>
              <a:rPr lang="en-US" dirty="0">
                <a:solidFill>
                  <a:srgbClr val="373739"/>
                </a:solidFill>
                <a:latin typeface="LatoWeb"/>
              </a:rPr>
              <a:t>has used the technique in arriving at its solution?”</a:t>
            </a:r>
          </a:p>
          <a:p>
            <a:endParaRPr lang="en-US" dirty="0">
              <a:solidFill>
                <a:srgbClr val="373739"/>
              </a:solidFill>
              <a:latin typeface="LatoWeb"/>
            </a:endParaRPr>
          </a:p>
          <a:p>
            <a:r>
              <a:rPr lang="en-US" dirty="0">
                <a:solidFill>
                  <a:srgbClr val="373739"/>
                </a:solidFill>
                <a:latin typeface="LatoWeb"/>
              </a:rPr>
              <a:t>– Recent Law 360 Article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10389" y="4099593"/>
            <a:ext cx="10515600" cy="255084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Author Did Not Consider:</a:t>
            </a:r>
          </a:p>
          <a:p>
            <a:pPr lvl="1"/>
            <a:r>
              <a:rPr lang="en-US" b="1" dirty="0" smtClean="0"/>
              <a:t>Enablement</a:t>
            </a:r>
            <a:r>
              <a:rPr lang="en-US" dirty="0" smtClean="0"/>
              <a:t>: established in the same way as other computer-implemented inventions – for example, provide an algorithm, flow chart, source code or pseudocode.</a:t>
            </a:r>
          </a:p>
          <a:p>
            <a:pPr lvl="1"/>
            <a:r>
              <a:rPr lang="en-US" b="1" dirty="0" smtClean="0"/>
              <a:t>Infringement</a:t>
            </a:r>
            <a:r>
              <a:rPr lang="en-US" dirty="0" smtClean="0"/>
              <a:t>: established in the same way as other computer-implemented inventions – for example, reverse engineering, source code, or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930125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83" y="226581"/>
            <a:ext cx="10936706" cy="13805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BLOCK CHAIN / QUANTUM COMPUTING INTERPLAY</a:t>
            </a:r>
            <a:endParaRPr lang="en-US" dirty="0"/>
          </a:p>
        </p:txBody>
      </p:sp>
      <p:pic>
        <p:nvPicPr>
          <p:cNvPr id="1026" name="Picture 2" descr="https://cdn-images-1.medium.com/max/2600/1*8JzfIkH5mEr0TqAhSMbJ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01" y="1957093"/>
            <a:ext cx="8073126" cy="41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85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323562"/>
            <a:ext cx="10515600" cy="1325563"/>
          </a:xfrm>
        </p:spPr>
        <p:txBody>
          <a:bodyPr/>
          <a:lstStyle/>
          <a:p>
            <a:r>
              <a:rPr lang="en-US" b="1" dirty="0" smtClean="0"/>
              <a:t>2 Ways That Quantum Computers Could Compromise Blockchain Integrity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Compromised PKI Cryptosystems</a:t>
            </a:r>
          </a:p>
          <a:p>
            <a:pPr lvl="1"/>
            <a:r>
              <a:rPr lang="en-US" dirty="0" smtClean="0"/>
              <a:t>Blockchain relies on digital signatures provided by a PKI Cryptosystem to authenticate users</a:t>
            </a:r>
          </a:p>
          <a:p>
            <a:pPr lvl="1"/>
            <a:r>
              <a:rPr lang="en-US" dirty="0" smtClean="0"/>
              <a:t>Quantum computers could potentially be used to forge digital signatures, allowing a malicious user to impersonate another user</a:t>
            </a:r>
          </a:p>
          <a:p>
            <a:pPr lvl="1"/>
            <a:r>
              <a:rPr lang="en-US" dirty="0" smtClean="0"/>
              <a:t>Solution: quantum-safe cryptography (lattice-based crypto)</a:t>
            </a:r>
          </a:p>
          <a:p>
            <a:r>
              <a:rPr lang="en-US" b="1" i="1" dirty="0" smtClean="0"/>
              <a:t>51% Attack</a:t>
            </a:r>
          </a:p>
          <a:p>
            <a:pPr lvl="1"/>
            <a:r>
              <a:rPr lang="en-US" dirty="0" smtClean="0"/>
              <a:t>The “proof of work” performed by Bitcoin miners can be done much faster with a quantum computer</a:t>
            </a:r>
          </a:p>
          <a:p>
            <a:pPr lvl="1"/>
            <a:r>
              <a:rPr lang="en-US" dirty="0" smtClean="0"/>
              <a:t>Quantum computers could potentially be used to mount a “51% attack” and essentially control the blockchain</a:t>
            </a:r>
          </a:p>
          <a:p>
            <a:pPr lvl="1"/>
            <a:r>
              <a:rPr lang="en-US" dirty="0" smtClean="0"/>
              <a:t>Solution: quantum blockchain (proposed)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545" y="6353463"/>
            <a:ext cx="10390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solidFill>
                  <a:srgbClr val="7030A0"/>
                </a:solidFill>
                <a:latin typeface="NeueHaas"/>
              </a:rPr>
              <a:t>Reference: “Quantum </a:t>
            </a:r>
            <a:r>
              <a:rPr lang="en-US" sz="1400" b="1" dirty="0">
                <a:solidFill>
                  <a:srgbClr val="7030A0"/>
                </a:solidFill>
                <a:latin typeface="NeueHaas"/>
              </a:rPr>
              <a:t>Computers Pose Imminent Threat to Bitcoin </a:t>
            </a:r>
            <a:r>
              <a:rPr lang="en-US" sz="1400" b="1" dirty="0" smtClean="0">
                <a:solidFill>
                  <a:srgbClr val="7030A0"/>
                </a:solidFill>
                <a:latin typeface="NeueHaas"/>
              </a:rPr>
              <a:t>Security,” MIT Technology Review, Nov. 8, 2017</a:t>
            </a:r>
            <a:endParaRPr lang="en-US" sz="1400" b="1" i="0" dirty="0">
              <a:solidFill>
                <a:srgbClr val="7030A0"/>
              </a:solidFill>
              <a:effectLst/>
              <a:latin typeface="NeueHaas"/>
            </a:endParaRPr>
          </a:p>
        </p:txBody>
      </p:sp>
    </p:spTree>
    <p:extLst>
      <p:ext uri="{BB962C8B-B14F-4D97-AF65-F5344CB8AC3E}">
        <p14:creationId xmlns:p14="http://schemas.microsoft.com/office/powerpoint/2010/main" val="3457298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83" y="1528908"/>
            <a:ext cx="10936706" cy="15468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96902"/>
            <a:ext cx="9144000" cy="1750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/>
              <a:t>Michael K. Henry, </a:t>
            </a:r>
            <a:r>
              <a:rPr lang="en-US" b="1" dirty="0" smtClean="0"/>
              <a:t>PhD</a:t>
            </a:r>
            <a:r>
              <a:rPr lang="en-US" dirty="0" smtClean="0"/>
              <a:t> </a:t>
            </a:r>
          </a:p>
          <a:p>
            <a:pPr lvl="0"/>
            <a:r>
              <a:rPr lang="en-US" i="1" dirty="0" smtClean="0"/>
              <a:t>Principal</a:t>
            </a:r>
            <a:r>
              <a:rPr lang="en-US" i="1" dirty="0"/>
              <a:t>, Henry Patent Law Firm </a:t>
            </a:r>
            <a:r>
              <a:rPr lang="en-US" i="1" dirty="0" smtClean="0"/>
              <a:t>PLLC</a:t>
            </a:r>
          </a:p>
          <a:p>
            <a:pPr lvl="0"/>
            <a:endParaRPr lang="en-US" i="1" dirty="0"/>
          </a:p>
          <a:p>
            <a:r>
              <a:rPr lang="en-US" b="1" dirty="0"/>
              <a:t>Ozz </a:t>
            </a:r>
            <a:r>
              <a:rPr lang="en-US" b="1" dirty="0" smtClean="0"/>
              <a:t>Siddiq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Chief </a:t>
            </a:r>
            <a:r>
              <a:rPr lang="en-US" i="1" dirty="0"/>
              <a:t>Patent </a:t>
            </a:r>
            <a:r>
              <a:rPr lang="en-US" i="1" dirty="0" smtClean="0"/>
              <a:t>Counsel, </a:t>
            </a:r>
            <a:r>
              <a:rPr lang="en-US" i="1" dirty="0"/>
              <a:t>Lennox </a:t>
            </a:r>
            <a:r>
              <a:rPr lang="en-US" i="1" dirty="0" smtClean="0"/>
              <a:t>International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82" y="5161601"/>
            <a:ext cx="2472465" cy="1031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0" y="4242620"/>
            <a:ext cx="2387172" cy="1074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34" y="4322494"/>
            <a:ext cx="2223153" cy="20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 with Blockchain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32" y="1371601"/>
            <a:ext cx="3357974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 with Blockchain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1"/>
            <a:ext cx="3884950" cy="4754563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89571"/>
            <a:ext cx="5505620" cy="4832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295400"/>
            <a:ext cx="5886643" cy="4482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Experience with Blockchain Patents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96" y="1828800"/>
            <a:ext cx="8302347" cy="457200"/>
          </a:xfr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2590800"/>
            <a:ext cx="8281870" cy="796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3714741"/>
            <a:ext cx="8281870" cy="427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4435477"/>
            <a:ext cx="8292576" cy="308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Blockchain?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“Satoshi </a:t>
            </a:r>
            <a:r>
              <a:rPr lang="en-US" dirty="0" err="1" smtClean="0"/>
              <a:t>Nakamoto</a:t>
            </a:r>
            <a:r>
              <a:rPr lang="en-US" dirty="0" smtClean="0"/>
              <a:t>” in 2008 as part of Bitcoin.</a:t>
            </a:r>
          </a:p>
          <a:p>
            <a:r>
              <a:rPr lang="en-US" dirty="0" smtClean="0"/>
              <a:t>Generally, blockchain is a </a:t>
            </a:r>
            <a:r>
              <a:rPr lang="en-US" b="1" dirty="0" smtClean="0"/>
              <a:t>ledger</a:t>
            </a:r>
            <a:r>
              <a:rPr lang="en-US" dirty="0" smtClean="0"/>
              <a:t> that is: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Immutable</a:t>
            </a:r>
          </a:p>
          <a:p>
            <a:pPr lvl="1"/>
            <a:r>
              <a:rPr lang="en-US" dirty="0" smtClean="0"/>
              <a:t>Incorruptible</a:t>
            </a:r>
          </a:p>
          <a:p>
            <a:pPr lvl="1"/>
            <a:r>
              <a:rPr lang="en-US" dirty="0" smtClean="0"/>
              <a:t>Transparent</a:t>
            </a:r>
          </a:p>
          <a:p>
            <a:pPr lvl="1"/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Blockchain?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example:</a:t>
            </a:r>
          </a:p>
          <a:p>
            <a:pPr lvl="1"/>
            <a:r>
              <a:rPr lang="en-US" dirty="0" smtClean="0"/>
              <a:t>A wants to send money to B</a:t>
            </a:r>
          </a:p>
          <a:p>
            <a:pPr lvl="1"/>
            <a:r>
              <a:rPr lang="en-US" dirty="0" smtClean="0"/>
              <a:t>This transaction includes data such as a timestamp, A’s digital signature, B’s digital signature, and transaction details</a:t>
            </a:r>
          </a:p>
          <a:p>
            <a:pPr lvl="1"/>
            <a:r>
              <a:rPr lang="en-US" dirty="0" smtClean="0"/>
              <a:t>The transaction is broadcast to every node/party in the network and added to a “block”</a:t>
            </a:r>
          </a:p>
          <a:p>
            <a:pPr lvl="2"/>
            <a:r>
              <a:rPr lang="en-US" dirty="0" smtClean="0"/>
              <a:t>Note: Every node has a copy of the current blockchain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Blockchain?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typical </a:t>
            </a:r>
            <a:r>
              <a:rPr lang="en-US" dirty="0" smtClean="0"/>
              <a:t>example (cont.):</a:t>
            </a:r>
            <a:endParaRPr lang="en-US" dirty="0"/>
          </a:p>
          <a:p>
            <a:pPr lvl="1"/>
            <a:r>
              <a:rPr lang="en-US" dirty="0" smtClean="0"/>
              <a:t>The nodes verify the transaction and work on adding the block to the chain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nodes are presented with a complex computational  math problem (“proof of work”) to crack (e.g., in Bitcoin, this chance is 1 in 7 trillion). </a:t>
            </a:r>
          </a:p>
          <a:p>
            <a:pPr lvl="2"/>
            <a:r>
              <a:rPr lang="en-US" dirty="0" smtClean="0"/>
              <a:t>The math problem is for generating a unique digital ID for the block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first node to crack this problem </a:t>
            </a:r>
            <a:r>
              <a:rPr lang="en-US" dirty="0" smtClean="0"/>
              <a:t>gets a reward </a:t>
            </a:r>
            <a:r>
              <a:rPr lang="en-US" dirty="0"/>
              <a:t>for “winning”</a:t>
            </a:r>
          </a:p>
          <a:p>
            <a:pPr lvl="2"/>
            <a:r>
              <a:rPr lang="en-US" dirty="0"/>
              <a:t>This is called “mining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block is then added to the chain and that is broadcasted to all of the nodes on the network</a:t>
            </a:r>
          </a:p>
          <a:p>
            <a:pPr lvl="1"/>
            <a:r>
              <a:rPr lang="en-US" dirty="0" smtClean="0"/>
              <a:t>The transaction is executed: B receives money from 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33437A-EA05-4D5A-A3F7-08DECAD336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071" y="6075795"/>
            <a:ext cx="1666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Widescreen</PresentationFormat>
  <Paragraphs>286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LatoWeb</vt:lpstr>
      <vt:lpstr>NeueHaas</vt:lpstr>
      <vt:lpstr>Office Theme</vt:lpstr>
      <vt:lpstr>Quantum Computing and Blockchain Technologies</vt:lpstr>
      <vt:lpstr>Part I: Blockchain and the Law</vt:lpstr>
      <vt:lpstr>Agenda</vt:lpstr>
      <vt:lpstr>My Experience with Blockchain Patents</vt:lpstr>
      <vt:lpstr>My Experience with Blockchain Patents</vt:lpstr>
      <vt:lpstr>My Experience with Blockchain Patents</vt:lpstr>
      <vt:lpstr>What is Blockchain? </vt:lpstr>
      <vt:lpstr>What is Blockchain?</vt:lpstr>
      <vt:lpstr>What is Blockchain?</vt:lpstr>
      <vt:lpstr>How Is Blockchain Secure?</vt:lpstr>
      <vt:lpstr>Where is Blockchain Used Currently?</vt:lpstr>
      <vt:lpstr>Blockchain and Lawyers: Smart Contracts </vt:lpstr>
      <vt:lpstr>Blockchain and Lawyers: IP Management</vt:lpstr>
      <vt:lpstr>Blockchain Patent Landscape</vt:lpstr>
      <vt:lpstr>Blockchain Patent Landscape</vt:lpstr>
      <vt:lpstr>Blockchain Patent Landscape </vt:lpstr>
      <vt:lpstr>Who’s Filing the Most Patents? </vt:lpstr>
      <vt:lpstr>PART 2: QUANTUM COMPUTING</vt:lpstr>
      <vt:lpstr>Quantum Computing: Then and Now</vt:lpstr>
      <vt:lpstr>Driving Forces Behind Quantum Computing Industry (since 1990s)</vt:lpstr>
      <vt:lpstr>A Couple of Facts You Must Remember</vt:lpstr>
      <vt:lpstr>Quantum Computing – Recent US Legislation</vt:lpstr>
      <vt:lpstr>PowerPoint Presentation</vt:lpstr>
      <vt:lpstr>PowerPoint Presentation</vt:lpstr>
      <vt:lpstr>What is Quantum Computing?</vt:lpstr>
      <vt:lpstr>What Is a Qubit?</vt:lpstr>
      <vt:lpstr>How Does Quantum Computing Work?</vt:lpstr>
      <vt:lpstr>Well-Meaning Journalists Often Get It Wrong!</vt:lpstr>
      <vt:lpstr>State of the Art – Superconducting Circuits</vt:lpstr>
      <vt:lpstr>State of the Art –  Trapped Ion Systems</vt:lpstr>
      <vt:lpstr>State of the Art –  Quantum Annealers</vt:lpstr>
      <vt:lpstr>Commercial Quantum Computing</vt:lpstr>
      <vt:lpstr>Implications for Drafting Patent Applications for Other Technologies</vt:lpstr>
      <vt:lpstr>Quantum Computing – Number of Published Patent Families by Year (1998-2017)</vt:lpstr>
      <vt:lpstr>Patent Eligibility (101) of Quantum Computing Inventions – Abstract Ideas?</vt:lpstr>
      <vt:lpstr>Novel Problem for Patent Law?</vt:lpstr>
      <vt:lpstr>BLOCK CHAIN / QUANTUM COMPUTING INTERPLAY</vt:lpstr>
      <vt:lpstr>2 Ways That Quantum Computers Could Compromise Blockchain Integrity</vt:lpstr>
      <vt:lpstr>THANK YOU! 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2019-01-29T14:30:27Z</dcterms:created>
  <dcterms:modified xsi:type="dcterms:W3CDTF">2019-01-29T14:30:50Z</dcterms:modified>
</cp:coreProperties>
</file>